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8"/>
  </p:notesMasterIdLst>
  <p:sldIdLst>
    <p:sldId id="269" r:id="rId2"/>
    <p:sldId id="284" r:id="rId3"/>
    <p:sldId id="268" r:id="rId4"/>
    <p:sldId id="267" r:id="rId5"/>
    <p:sldId id="270" r:id="rId6"/>
    <p:sldId id="272" r:id="rId7"/>
    <p:sldId id="286" r:id="rId8"/>
    <p:sldId id="259" r:id="rId9"/>
    <p:sldId id="260" r:id="rId10"/>
    <p:sldId id="262" r:id="rId11"/>
    <p:sldId id="261" r:id="rId12"/>
    <p:sldId id="263" r:id="rId13"/>
    <p:sldId id="264" r:id="rId14"/>
    <p:sldId id="265" r:id="rId15"/>
    <p:sldId id="266" r:id="rId16"/>
    <p:sldId id="271" r:id="rId17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6167" autoAdjust="0"/>
  </p:normalViewPr>
  <p:slideViewPr>
    <p:cSldViewPr>
      <p:cViewPr varScale="1">
        <p:scale>
          <a:sx n="104" d="100"/>
          <a:sy n="104" d="100"/>
        </p:scale>
        <p:origin x="-1016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A76C95-2BDC-4130-83E0-691BCEC6054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t-P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6FB86C-4C16-4D1A-A604-8447ECBECFC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D1C0D6-4F31-4022-B7B5-8E5FC45CA4E6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1A25AE-6526-4CED-A12A-166BBDDD21F9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D5A1F1-0854-49D7-93DF-2748881E388D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D6F0-7C69-4004-8E53-8758E4EBDC23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2809-CC4E-465E-B59C-4B338A1F2DD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8F3A0-43D7-4F51-A737-37B924FECFCC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08FB-06A8-41C6-8D51-CADE9445A07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3862-0553-4804-A7C3-9F5478F2C466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7E66-143E-4839-AE40-D58979EF1D6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2A87-7419-4787-9911-F862E759C68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A1A3-331C-46F7-AAF5-D8EC0F1DB5E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0095C-CD4B-4303-8219-C5B5124CB3AD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729A-05CC-4F37-AE67-4FABF4DD0A3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A266-B221-4BFB-8A1F-13A98589F04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7404-6459-449B-8FCD-5A8A5F41264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F1DB8-15C8-4529-9590-9E7645D24F92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5746C-AA28-469E-9CB6-94A29F321BF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C2B10-C403-459A-A9A5-EAD433C51ECA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5D8C-A1E6-41AA-A88A-EC4526AB7AA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5BB5-01D1-48C9-87F1-8DAE49DBA536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A03D-20EA-4529-97B8-C4FAC6E247F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1A62-6EF8-4085-B84A-863398F0C5C1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E95F2-C2D3-4D08-B3F6-8E62276EE90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D5E1-209F-4616-BB18-118FD09243C0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3B8CC-FEA4-4982-B7F1-6A466EFDF5D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5295900" y="3009900"/>
            <a:ext cx="68580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7200" b="1" dirty="0"/>
              <a:t>REACTION</a:t>
            </a: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pt-P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89CEED-2276-4857-9888-DA236DA5328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4EC31-AF97-4BCD-A7B7-8200E9483F47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xldb.fc.ul.pt/wiki/Reaction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620000" cy="2305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REACTION Workshop </a:t>
            </a:r>
            <a:r>
              <a:rPr lang="en-US" dirty="0" smtClean="0"/>
              <a:t>2011.01.06</a:t>
            </a:r>
            <a:br>
              <a:rPr lang="en-US" dirty="0" smtClean="0"/>
            </a:br>
            <a:r>
              <a:rPr lang="en-US" b="1" dirty="0" smtClean="0"/>
              <a:t>Overview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Lisbon</a:t>
            </a:r>
            <a:r>
              <a:rPr lang="pt-PT" dirty="0" smtClean="0"/>
              <a:t>, PT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Austin</a:t>
            </a:r>
            <a:r>
              <a:rPr lang="pt-PT" dirty="0" smtClean="0"/>
              <a:t>, TX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Mário J. Silva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err="1" smtClean="0"/>
              <a:t>University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Lisbon</a:t>
            </a:r>
            <a:r>
              <a:rPr lang="pt-PT" dirty="0" smtClean="0"/>
              <a:t>, Portugal</a:t>
            </a:r>
            <a:endParaRPr lang="pt-PT" dirty="0"/>
          </a:p>
        </p:txBody>
      </p:sp>
      <p:pic>
        <p:nvPicPr>
          <p:cNvPr id="16387" name="Picture 3" descr="UTAPortug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528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01000" cy="45259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Relationship extraction techniques to support </a:t>
            </a:r>
            <a:r>
              <a:rPr lang="en-US" b="1" dirty="0" smtClean="0"/>
              <a:t>information discovery in journalists’ activities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Entity Ranking</a:t>
            </a:r>
            <a:r>
              <a:rPr lang="en-US" dirty="0" smtClean="0"/>
              <a:t>: finding the relevant entities for a given topic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Entity Distillation</a:t>
            </a:r>
            <a:r>
              <a:rPr lang="en-US" dirty="0" smtClean="0"/>
              <a:t>: finding relevant resources for a given entity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Attribute Selection</a:t>
            </a:r>
            <a:r>
              <a:rPr lang="en-US" dirty="0" smtClean="0"/>
              <a:t>: finding  a list of key aspects to compare and differentiate a given set of entities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Community Sensing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3000" smtClean="0"/>
              <a:t>Modeling the credibility and authority of news sources and </a:t>
            </a:r>
            <a:r>
              <a:rPr lang="en-US" sz="3000" b="1" smtClean="0"/>
              <a:t>opinion makers in social networks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3000" smtClean="0"/>
              <a:t>Identifying </a:t>
            </a:r>
            <a:r>
              <a:rPr lang="en-US" sz="3000" b="1" smtClean="0"/>
              <a:t>influential individuals and experts </a:t>
            </a:r>
            <a:r>
              <a:rPr lang="en-US" sz="3000" smtClean="0"/>
              <a:t>on a given news topic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3000" smtClean="0"/>
              <a:t>Monitoring the </a:t>
            </a:r>
            <a:r>
              <a:rPr lang="en-US" sz="3000" b="1" smtClean="0"/>
              <a:t>community reaction to news </a:t>
            </a:r>
            <a:r>
              <a:rPr lang="en-US" sz="3000" smtClean="0"/>
              <a:t>stories and the polarity of opinions</a:t>
            </a:r>
          </a:p>
          <a:p>
            <a:pPr>
              <a:spcBef>
                <a:spcPts val="1200"/>
              </a:spcBef>
              <a:buFont typeface="Arial" charset="0"/>
              <a:buNone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Tracking Information Flow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Identifying </a:t>
            </a:r>
            <a:r>
              <a:rPr lang="en-US" b="1" smtClean="0"/>
              <a:t>originating source </a:t>
            </a:r>
            <a:r>
              <a:rPr lang="en-US" smtClean="0"/>
              <a:t>of new ideas and information</a:t>
            </a:r>
          </a:p>
          <a:p>
            <a:r>
              <a:rPr lang="en-US" smtClean="0"/>
              <a:t>Understand </a:t>
            </a:r>
            <a:r>
              <a:rPr lang="en-US" b="1" smtClean="0"/>
              <a:t>evolutionary development </a:t>
            </a:r>
            <a:r>
              <a:rPr lang="en-US" smtClean="0"/>
              <a:t>of ideas through their </a:t>
            </a:r>
            <a:r>
              <a:rPr lang="en-US" b="1" smtClean="0"/>
              <a:t>iterative retelling and revision </a:t>
            </a:r>
            <a:r>
              <a:rPr lang="en-US" smtClean="0"/>
              <a:t>over time and across sources</a:t>
            </a:r>
          </a:p>
          <a:p>
            <a:pPr lvl="1"/>
            <a:r>
              <a:rPr lang="en-US" smtClean="0"/>
              <a:t>detecting cases and patterns of re-use (e.g. via “</a:t>
            </a:r>
            <a:r>
              <a:rPr lang="en-US" b="1" smtClean="0"/>
              <a:t>memes</a:t>
            </a:r>
            <a:r>
              <a:rPr lang="en-US" smtClean="0"/>
              <a:t>” or larger units of similar text) and information flow for source identification and novelty detection.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Interaction and Personalization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en-US" sz="3000" smtClean="0"/>
              <a:t>Determining which </a:t>
            </a:r>
            <a:r>
              <a:rPr lang="en-US" sz="3000" b="1" smtClean="0"/>
              <a:t>interaction and personalization</a:t>
            </a:r>
            <a:r>
              <a:rPr lang="en-US" sz="3000" smtClean="0"/>
              <a:t> mechanisms are best suited to:</a:t>
            </a:r>
          </a:p>
          <a:p>
            <a:pPr marL="1200150" lvl="3" indent="-342900"/>
            <a:r>
              <a:rPr lang="en-US" sz="3000" smtClean="0"/>
              <a:t>Significantly enhance the user experience</a:t>
            </a:r>
          </a:p>
          <a:p>
            <a:pPr marL="1200150" lvl="3" indent="-342900"/>
            <a:r>
              <a:rPr lang="en-US" sz="3000" smtClean="0"/>
              <a:t>Provide the news site with useful, tacit feedback about its readers’ needs </a:t>
            </a:r>
            <a:endParaRPr lang="pt-PT" sz="3000" smtClean="0"/>
          </a:p>
          <a:p>
            <a:r>
              <a:rPr lang="en-US" sz="3000" smtClean="0"/>
              <a:t>Investigating interactive </a:t>
            </a:r>
            <a:r>
              <a:rPr lang="en-US" sz="3000" b="1" smtClean="0"/>
              <a:t>news interfaces </a:t>
            </a:r>
            <a:r>
              <a:rPr lang="en-US" sz="3000" smtClean="0"/>
              <a:t>that support both automatic and manual personalization for readers</a:t>
            </a:r>
          </a:p>
          <a:p>
            <a:pPr>
              <a:buFont typeface="Arial" charset="0"/>
              <a:buNone/>
            </a:pPr>
            <a:endParaRPr lang="pt-PT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Query and Visualization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Development of tools for querying extracted information and </a:t>
            </a:r>
            <a:r>
              <a:rPr lang="en-US" b="1" smtClean="0"/>
              <a:t>visualizing annotated documents </a:t>
            </a:r>
            <a:r>
              <a:rPr lang="en-US" smtClean="0"/>
              <a:t>and datasets</a:t>
            </a:r>
          </a:p>
          <a:p>
            <a:r>
              <a:rPr lang="en-US" smtClean="0"/>
              <a:t>Continuous scanning of the social web, news sources and various kinds of data streams </a:t>
            </a:r>
          </a:p>
          <a:p>
            <a:pPr lvl="1"/>
            <a:r>
              <a:rPr lang="en-US" smtClean="0"/>
              <a:t>Sapo already scans and processes many of these streams, in particular the news media</a:t>
            </a:r>
            <a:endParaRPr lang="pt-PT" smtClean="0"/>
          </a:p>
          <a:p>
            <a:endParaRPr lang="pt-P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Computational Newsroom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229600" cy="4953000"/>
          </a:xfrm>
        </p:spPr>
        <p:txBody>
          <a:bodyPr/>
          <a:lstStyle/>
          <a:p>
            <a:r>
              <a:rPr lang="en-US" b="1" smtClean="0"/>
              <a:t>Environment </a:t>
            </a:r>
            <a:r>
              <a:rPr lang="en-US" smtClean="0"/>
              <a:t>where the </a:t>
            </a:r>
            <a:r>
              <a:rPr lang="en-US" b="1" smtClean="0"/>
              <a:t>new tools and resources </a:t>
            </a:r>
            <a:r>
              <a:rPr lang="en-US" smtClean="0"/>
              <a:t>developed in the project, together with other software will be accessible</a:t>
            </a:r>
          </a:p>
          <a:p>
            <a:r>
              <a:rPr lang="en-US" smtClean="0"/>
              <a:t>Will </a:t>
            </a:r>
            <a:r>
              <a:rPr lang="en-US" b="1" smtClean="0"/>
              <a:t>use tools and collect data </a:t>
            </a:r>
            <a:r>
              <a:rPr lang="en-US" smtClean="0"/>
              <a:t>for case studies to be evaluated</a:t>
            </a:r>
          </a:p>
          <a:p>
            <a:pPr lvl="1"/>
            <a:r>
              <a:rPr lang="en-US" smtClean="0"/>
              <a:t>observation and  structured interviewing of the journalists in contact with the developed tools. </a:t>
            </a:r>
          </a:p>
          <a:p>
            <a:r>
              <a:rPr lang="en-US" smtClean="0"/>
              <a:t>The research will try to </a:t>
            </a:r>
            <a:r>
              <a:rPr lang="en-US" b="1" smtClean="0"/>
              <a:t>contextualize the changing nature of media work</a:t>
            </a:r>
            <a:endParaRPr lang="pt-PT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More details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 smtClean="0"/>
              <a:t>Started</a:t>
            </a:r>
            <a:r>
              <a:rPr lang="pt-PT" dirty="0" smtClean="0"/>
              <a:t> </a:t>
            </a:r>
            <a:r>
              <a:rPr lang="pt-PT" dirty="0" err="1" smtClean="0"/>
              <a:t>October</a:t>
            </a:r>
            <a:r>
              <a:rPr lang="pt-PT" dirty="0" smtClean="0"/>
              <a:t> 1st, 3 </a:t>
            </a:r>
            <a:r>
              <a:rPr lang="pt-PT" dirty="0" err="1" smtClean="0"/>
              <a:t>years</a:t>
            </a:r>
            <a:endParaRPr lang="pt-PT" dirty="0" smtClean="0"/>
          </a:p>
          <a:p>
            <a:r>
              <a:rPr lang="en-US" dirty="0" smtClean="0">
                <a:hlinkClick r:id="rId2"/>
              </a:rPr>
              <a:t>http://xldb.fc.ul.pt/wiki/Reaction</a:t>
            </a:r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milestone: End of Month 6</a:t>
            </a:r>
          </a:p>
          <a:p>
            <a:pPr lvl="1"/>
            <a:r>
              <a:rPr lang="en-US" dirty="0" smtClean="0"/>
              <a:t>REACTION Specification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milestone: End of Month 12</a:t>
            </a:r>
          </a:p>
          <a:p>
            <a:pPr lvl="1"/>
            <a:r>
              <a:rPr lang="en-US" dirty="0" smtClean="0"/>
              <a:t>First toolset prototype</a:t>
            </a:r>
            <a:br>
              <a:rPr lang="en-US" dirty="0" smtClean="0"/>
            </a:br>
            <a:r>
              <a:rPr lang="en-US" dirty="0" smtClean="0"/>
              <a:t>(should to demo it at next </a:t>
            </a:r>
            <a:r>
              <a:rPr lang="en-US" i="1" dirty="0" err="1" smtClean="0"/>
              <a:t>Collaboratory</a:t>
            </a:r>
            <a:r>
              <a:rPr lang="en-US" dirty="0" smtClean="0"/>
              <a:t>)</a:t>
            </a:r>
          </a:p>
          <a:p>
            <a:pPr>
              <a:buFont typeface="Arial" charset="0"/>
              <a:buNone/>
            </a:pPr>
            <a:endParaRPr lang="pt-PT" dirty="0" smtClean="0"/>
          </a:p>
        </p:txBody>
      </p:sp>
      <p:pic>
        <p:nvPicPr>
          <p:cNvPr id="32771" name="Picture 3" descr="UTAPortug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486400"/>
            <a:ext cx="528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5410200"/>
          </a:xfrm>
        </p:spPr>
        <p:txBody>
          <a:bodyPr/>
          <a:lstStyle/>
          <a:p>
            <a:r>
              <a:rPr lang="en-US" sz="2400" dirty="0" smtClean="0"/>
              <a:t>14:30 Welcome +</a:t>
            </a:r>
            <a:br>
              <a:rPr lang="en-US" sz="2400" dirty="0" smtClean="0"/>
            </a:br>
            <a:r>
              <a:rPr lang="en-US" sz="2400" dirty="0" smtClean="0"/>
              <a:t>Quick progress report and status summary (15 min)</a:t>
            </a:r>
          </a:p>
          <a:p>
            <a:r>
              <a:rPr lang="en-US" sz="2400" dirty="0" smtClean="0"/>
              <a:t>14:45 Task leaders summarize ongoing activities</a:t>
            </a:r>
          </a:p>
          <a:p>
            <a:r>
              <a:rPr lang="en-US" sz="2400" dirty="0" smtClean="0"/>
              <a:t>16:30 Break.</a:t>
            </a:r>
          </a:p>
          <a:p>
            <a:r>
              <a:rPr lang="en-US" sz="2400" dirty="0" smtClean="0"/>
              <a:t>17:00 Technical Presentations</a:t>
            </a:r>
          </a:p>
          <a:p>
            <a:pPr lvl="1"/>
            <a:r>
              <a:rPr lang="en-US" sz="2000" dirty="0" smtClean="0"/>
              <a:t>Tokenizing Micro-blogging Messages Using a Text Classification Approach (Gustavo </a:t>
            </a:r>
            <a:r>
              <a:rPr lang="en-US" sz="2000" dirty="0" err="1" smtClean="0"/>
              <a:t>Laboreiro</a:t>
            </a:r>
            <a:r>
              <a:rPr lang="en-US" sz="2000" dirty="0" smtClean="0"/>
              <a:t>)- POWER</a:t>
            </a:r>
          </a:p>
          <a:p>
            <a:pPr lvl="1"/>
            <a:r>
              <a:rPr lang="en-US" sz="2000" dirty="0" smtClean="0"/>
              <a:t>Political Ontology for Web Entity Retrieval (Paula </a:t>
            </a:r>
            <a:r>
              <a:rPr lang="en-US" sz="2000" dirty="0" err="1" smtClean="0"/>
              <a:t>Carvalho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18:00 Plans for Milestone1 ("REACTION Specification") + UTA-Portugal Annual Meeting + TREC2011 + Issues</a:t>
            </a:r>
          </a:p>
          <a:p>
            <a:r>
              <a:rPr lang="en-US" sz="2400" dirty="0" smtClean="0"/>
              <a:t>18:25 Directions for next meeting/Next workshop</a:t>
            </a:r>
          </a:p>
          <a:p>
            <a:r>
              <a:rPr lang="en-US" sz="2400" dirty="0" smtClean="0"/>
              <a:t>18:30 Meeting ends.</a:t>
            </a:r>
          </a:p>
          <a:p>
            <a:pPr>
              <a:buNone/>
            </a:pPr>
            <a:endParaRPr lang="pt-PT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3048000"/>
            <a:ext cx="7620000" cy="3200400"/>
          </a:xfrm>
          <a:prstGeom prst="ellipse">
            <a:avLst/>
          </a:prstGeom>
          <a:gradFill flip="none" rotWithShape="1">
            <a:gsLst>
              <a:gs pos="20000">
                <a:schemeClr val="accent2">
                  <a:lumMod val="60000"/>
                  <a:lumOff val="40000"/>
                  <a:alpha val="78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The Problem...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Computational journalism</a:t>
            </a:r>
            <a:r>
              <a:rPr lang="en-US" dirty="0" smtClean="0"/>
              <a:t>, aka </a:t>
            </a:r>
            <a:r>
              <a:rPr lang="en-US" b="1" i="1" dirty="0" smtClean="0"/>
              <a:t>database journalism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Intensive use of software tools for news </a:t>
            </a:r>
            <a:br>
              <a:rPr lang="en-US" dirty="0" smtClean="0"/>
            </a:br>
            <a:r>
              <a:rPr lang="en-US" dirty="0" smtClean="0"/>
              <a:t>research, production and presentation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is the </a:t>
            </a:r>
            <a:br>
              <a:rPr lang="en-US" dirty="0" smtClean="0"/>
            </a:br>
            <a:r>
              <a:rPr lang="en-US" b="1" dirty="0" smtClean="0"/>
              <a:t>impact </a:t>
            </a:r>
            <a:r>
              <a:rPr lang="en-US" dirty="0" smtClean="0"/>
              <a:t>in </a:t>
            </a:r>
            <a:r>
              <a:rPr lang="en-US" b="1" dirty="0" smtClean="0"/>
              <a:t>the routines of newsrooms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What </a:t>
            </a:r>
            <a:r>
              <a:rPr lang="en-US" b="1" dirty="0" smtClean="0"/>
              <a:t>effect </a:t>
            </a:r>
            <a:r>
              <a:rPr lang="en-US" dirty="0" smtClean="0"/>
              <a:t>will these tools have on the </a:t>
            </a:r>
            <a:r>
              <a:rPr lang="en-US" b="1" dirty="0" smtClean="0"/>
              <a:t>quality of news</a:t>
            </a:r>
            <a:r>
              <a:rPr lang="en-US" dirty="0" smtClean="0"/>
              <a:t> and the </a:t>
            </a:r>
            <a:br>
              <a:rPr lang="en-US" dirty="0" smtClean="0"/>
            </a:br>
            <a:r>
              <a:rPr lang="en-US" b="1" dirty="0" smtClean="0"/>
              <a:t>productivity of journalists</a:t>
            </a:r>
            <a:r>
              <a:rPr lang="en-US" dirty="0" smtClean="0"/>
              <a:t>? 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0" y="3657600"/>
            <a:ext cx="7620000" cy="3200400"/>
          </a:xfrm>
          <a:prstGeom prst="ellipse">
            <a:avLst/>
          </a:prstGeom>
          <a:gradFill flip="none" rotWithShape="1">
            <a:gsLst>
              <a:gs pos="20000">
                <a:schemeClr val="accent2">
                  <a:lumMod val="60000"/>
                  <a:lumOff val="40000"/>
                  <a:alpha val="78000"/>
                </a:schemeClr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Challenges</a:t>
            </a:r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001000" cy="52578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2800" smtClean="0"/>
              <a:t>Automatic </a:t>
            </a:r>
            <a:r>
              <a:rPr lang="en-US" sz="2800" b="1" smtClean="0"/>
              <a:t>content analysis 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>(documents, news, blogs, micro-blogs, comments)</a:t>
            </a:r>
          </a:p>
          <a:p>
            <a:pPr marL="514350" indent="-514350">
              <a:spcBef>
                <a:spcPts val="1200"/>
              </a:spcBef>
              <a:buFont typeface="Calibri" pitchFamily="34" charset="0"/>
              <a:buAutoNum type="arabicPeriod"/>
            </a:pPr>
            <a:r>
              <a:rPr lang="en-US" sz="2800" smtClean="0"/>
              <a:t>Automatic analysis of </a:t>
            </a:r>
            <a:br>
              <a:rPr lang="en-US" sz="2800" smtClean="0"/>
            </a:br>
            <a:r>
              <a:rPr lang="en-US" sz="2800" b="1" smtClean="0"/>
              <a:t>explicit and implicit social networks</a:t>
            </a:r>
          </a:p>
          <a:p>
            <a:pPr marL="514350" indent="-514350">
              <a:spcBef>
                <a:spcPts val="1200"/>
              </a:spcBef>
              <a:buFont typeface="Calibri" pitchFamily="34" charset="0"/>
              <a:buAutoNum type="arabicPeriod"/>
            </a:pPr>
            <a:r>
              <a:rPr lang="en-US" sz="2800" smtClean="0"/>
              <a:t>Design of </a:t>
            </a:r>
            <a:br>
              <a:rPr lang="en-US" sz="2800" smtClean="0"/>
            </a:br>
            <a:r>
              <a:rPr lang="en-US" sz="2800" b="1" smtClean="0"/>
              <a:t>rich visualization and interaction interfaces</a:t>
            </a:r>
          </a:p>
          <a:p>
            <a:pPr marL="514350" indent="-514350">
              <a:spcBef>
                <a:spcPts val="1200"/>
              </a:spcBef>
              <a:buFont typeface="Calibri" pitchFamily="34" charset="0"/>
              <a:buAutoNum type="arabicPeriod"/>
            </a:pPr>
            <a:r>
              <a:rPr lang="en-US" sz="2800" b="1" smtClean="0"/>
              <a:t>Case-study</a:t>
            </a:r>
            <a:r>
              <a:rPr lang="en-US" sz="2800" smtClean="0"/>
              <a:t> evaluation of developed </a:t>
            </a:r>
            <a:r>
              <a:rPr lang="en-US" sz="2800" b="1" smtClean="0"/>
              <a:t>computational journalism </a:t>
            </a:r>
            <a:r>
              <a:rPr lang="en-US" sz="2800" smtClean="0"/>
              <a:t>methodology in </a:t>
            </a:r>
            <a:r>
              <a:rPr lang="en-US" sz="2800" b="1" smtClean="0"/>
              <a:t>a production setting</a:t>
            </a:r>
            <a:r>
              <a:rPr lang="en-US" sz="2800" smtClean="0"/>
              <a:t>. </a:t>
            </a:r>
            <a:br>
              <a:rPr lang="en-US" sz="2800" smtClean="0"/>
            </a:br>
            <a:r>
              <a:rPr lang="en-US" sz="2800" smtClean="0"/>
              <a:t>Critical analysis of practical impact on newsroom quality, efficiency, and economics.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Directions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PT" dirty="0" err="1" smtClean="0"/>
              <a:t>Automatic</a:t>
            </a:r>
            <a:r>
              <a:rPr lang="pt-PT" dirty="0" smtClean="0"/>
              <a:t> </a:t>
            </a:r>
            <a:r>
              <a:rPr lang="pt-PT" dirty="0" err="1" smtClean="0"/>
              <a:t>Content</a:t>
            </a:r>
            <a:r>
              <a:rPr lang="pt-PT" dirty="0" smtClean="0"/>
              <a:t> </a:t>
            </a:r>
            <a:r>
              <a:rPr lang="pt-PT" dirty="0" err="1" smtClean="0"/>
              <a:t>analysis</a:t>
            </a:r>
            <a:endParaRPr lang="pt-PT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pt-PT" b="1" dirty="0" err="1" smtClean="0"/>
              <a:t>Semantic</a:t>
            </a:r>
            <a:r>
              <a:rPr lang="pt-PT" b="1" dirty="0" smtClean="0"/>
              <a:t> </a:t>
            </a:r>
            <a:r>
              <a:rPr lang="pt-PT" b="1" dirty="0" err="1" smtClean="0"/>
              <a:t>annotation</a:t>
            </a:r>
            <a:r>
              <a:rPr lang="pt-PT" dirty="0" smtClean="0"/>
              <a:t>, </a:t>
            </a:r>
            <a:r>
              <a:rPr lang="pt-PT" dirty="0" err="1" smtClean="0"/>
              <a:t>involving</a:t>
            </a:r>
            <a:r>
              <a:rPr lang="pt-PT" dirty="0" smtClean="0"/>
              <a:t> </a:t>
            </a:r>
            <a:r>
              <a:rPr lang="pt-PT" dirty="0" err="1" smtClean="0"/>
              <a:t>s</a:t>
            </a:r>
            <a:r>
              <a:rPr lang="en-US" dirty="0" err="1" smtClean="0"/>
              <a:t>ubjectivity</a:t>
            </a:r>
            <a:r>
              <a:rPr lang="en-US" dirty="0" smtClean="0"/>
              <a:t> analysis  and the </a:t>
            </a:r>
            <a:r>
              <a:rPr lang="en-US" b="1" dirty="0" smtClean="0"/>
              <a:t>identification of opinions</a:t>
            </a:r>
            <a:r>
              <a:rPr lang="en-US" dirty="0" smtClean="0"/>
              <a:t> in context</a:t>
            </a:r>
            <a:endParaRPr lang="pt-PT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Explicit and implicit social networks analysis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Entity ranking, </a:t>
            </a:r>
            <a:r>
              <a:rPr lang="en-US" b="1" dirty="0" smtClean="0"/>
              <a:t>expert finding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Research shingling for detecting and tracking popular passages, </a:t>
            </a:r>
            <a:r>
              <a:rPr lang="en-US" b="1" dirty="0" smtClean="0"/>
              <a:t>memes, </a:t>
            </a:r>
            <a:r>
              <a:rPr lang="en-US" dirty="0" smtClean="0"/>
              <a:t>across news.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User interface design and analysis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Provide information navigation tools and automatic detection of relevant events </a:t>
            </a:r>
            <a:r>
              <a:rPr lang="en-US" b="1" dirty="0" smtClean="0"/>
              <a:t>to journalists</a:t>
            </a:r>
            <a:r>
              <a:rPr lang="en-US" dirty="0" smtClean="0"/>
              <a:t>.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Partnership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953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pt-PT" sz="2700" b="1" smtClean="0"/>
              <a:t>LASIGE</a:t>
            </a:r>
            <a:r>
              <a:rPr lang="pt-PT" sz="2700" smtClean="0"/>
              <a:t>, </a:t>
            </a:r>
            <a:r>
              <a:rPr lang="pt-PT" sz="2700" b="1" smtClean="0"/>
              <a:t>FCUL</a:t>
            </a:r>
            <a:r>
              <a:rPr lang="pt-PT" sz="2700" smtClean="0"/>
              <a:t> </a:t>
            </a:r>
            <a:br>
              <a:rPr lang="pt-PT" sz="2700" smtClean="0"/>
            </a:br>
            <a:r>
              <a:rPr lang="pt-PT" sz="2700" smtClean="0"/>
              <a:t>(Mário J. Silva, Paula Carvalho, Francisco Couto)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pt-PT" sz="2700" b="1" smtClean="0"/>
              <a:t>LIACC</a:t>
            </a:r>
            <a:r>
              <a:rPr lang="pt-PT" sz="2700" smtClean="0"/>
              <a:t>,</a:t>
            </a:r>
            <a:r>
              <a:rPr lang="pt-PT" sz="2700" b="1" smtClean="0"/>
              <a:t> FEUP </a:t>
            </a:r>
            <a:br>
              <a:rPr lang="pt-PT" sz="2700" b="1" smtClean="0"/>
            </a:br>
            <a:r>
              <a:rPr lang="pt-PT" sz="2700" smtClean="0"/>
              <a:t>(Eugénio de Oliveira, Eduarda M. Rodrigues, Luís Sarmento)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sz="2700" b="1" smtClean="0"/>
              <a:t>CIMJ, FCH/UNL</a:t>
            </a:r>
            <a:r>
              <a:rPr lang="en-US" sz="2700" smtClean="0"/>
              <a:t> (António Granado)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sz="2700" b="1" smtClean="0"/>
              <a:t>Austin: School of Information </a:t>
            </a:r>
            <a:r>
              <a:rPr lang="en-US" sz="2700" smtClean="0"/>
              <a:t>and </a:t>
            </a:r>
            <a:r>
              <a:rPr lang="en-US" sz="2700" b="1" smtClean="0"/>
              <a:t>Computer Science at Austin </a:t>
            </a:r>
            <a:br>
              <a:rPr lang="en-US" sz="2700" b="1" smtClean="0"/>
            </a:br>
            <a:r>
              <a:rPr lang="en-US" sz="2700" smtClean="0"/>
              <a:t>(Luis Francisco-Revilla, 	Matthew Lease)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pt-PT" sz="2700" b="1" smtClean="0"/>
              <a:t>PT Comunicações</a:t>
            </a:r>
            <a:r>
              <a:rPr lang="pt-PT" sz="2700" smtClean="0"/>
              <a:t>, </a:t>
            </a:r>
            <a:r>
              <a:rPr lang="pt-PT" sz="2700" b="1" smtClean="0"/>
              <a:t>SAPO </a:t>
            </a:r>
            <a:r>
              <a:rPr lang="pt-PT" sz="2700" smtClean="0"/>
              <a:t>	</a:t>
            </a:r>
            <a:br>
              <a:rPr lang="pt-PT" sz="2700" smtClean="0"/>
            </a:br>
            <a:r>
              <a:rPr lang="pt-PT" sz="2700" smtClean="0"/>
              <a:t>(Benjamim Júnior, Celso Martinho, Luís Sarmento)</a:t>
            </a:r>
            <a:endParaRPr lang="en-US" sz="2700" smtClean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pt-PT" sz="2700" b="1" smtClean="0"/>
              <a:t>Público</a:t>
            </a:r>
            <a:r>
              <a:rPr lang="pt-PT" sz="2700" smtClean="0"/>
              <a:t> (Sérgio B. Gomes)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Students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UL: </a:t>
            </a:r>
          </a:p>
          <a:p>
            <a:pPr lvl="1"/>
            <a:r>
              <a:rPr lang="pt-PT" dirty="0" smtClean="0"/>
              <a:t>David Batista, </a:t>
            </a:r>
            <a:r>
              <a:rPr lang="pt-PT" dirty="0" err="1" smtClean="0"/>
              <a:t>Silvio</a:t>
            </a:r>
            <a:r>
              <a:rPr lang="pt-PT" dirty="0" smtClean="0"/>
              <a:t> Moreira, João Ramalho</a:t>
            </a:r>
          </a:p>
          <a:p>
            <a:r>
              <a:rPr lang="pt-PT" dirty="0" smtClean="0"/>
              <a:t>UP:</a:t>
            </a:r>
          </a:p>
          <a:p>
            <a:pPr lvl="1"/>
            <a:r>
              <a:rPr lang="pt-PT" dirty="0" smtClean="0"/>
              <a:t>Gustavo Laboreiro, ?</a:t>
            </a:r>
          </a:p>
          <a:p>
            <a:r>
              <a:rPr lang="pt-PT" dirty="0" smtClean="0"/>
              <a:t>UT:</a:t>
            </a:r>
          </a:p>
          <a:p>
            <a:pPr lvl="1"/>
            <a:r>
              <a:rPr lang="pt-PT" dirty="0" smtClean="0"/>
              <a:t>?</a:t>
            </a:r>
          </a:p>
          <a:p>
            <a:r>
              <a:rPr lang="pt-PT" dirty="0" smtClean="0"/>
              <a:t>UNL:</a:t>
            </a:r>
          </a:p>
          <a:p>
            <a:pPr lvl="1"/>
            <a:r>
              <a:rPr lang="pt-PT" dirty="0" smtClean="0"/>
              <a:t>TBH 2012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Research tasks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Information Mining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Information Discovery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Web Community Sensing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Tracking Information Flow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Interaction and Personalization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Query and Visualization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Computational Newsroom 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Information Mining</a:t>
            </a:r>
            <a:endParaRPr lang="en-US" smtClean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Development of robust </a:t>
            </a:r>
            <a:r>
              <a:rPr lang="en-US" b="1" smtClean="0"/>
              <a:t>linguistic resources</a:t>
            </a:r>
            <a:r>
              <a:rPr lang="en-US" smtClean="0"/>
              <a:t> to process different types and genres of texts</a:t>
            </a:r>
          </a:p>
          <a:p>
            <a:pPr lvl="1"/>
            <a:r>
              <a:rPr lang="en-US" smtClean="0"/>
              <a:t>knowledge resources about media personalities: </a:t>
            </a:r>
            <a:r>
              <a:rPr lang="en-US" b="1" smtClean="0"/>
              <a:t>recognizing and resolving references to named-entities;</a:t>
            </a:r>
          </a:p>
          <a:p>
            <a:pPr lvl="1"/>
            <a:r>
              <a:rPr lang="en-US" smtClean="0"/>
              <a:t>sentiment  lexicons and grammars: detecting  the </a:t>
            </a:r>
            <a:r>
              <a:rPr lang="en-US" b="1" smtClean="0"/>
              <a:t>polarity of opinions  about relevant personalities</a:t>
            </a:r>
          </a:p>
          <a:p>
            <a:pPr lvl="1"/>
            <a:r>
              <a:rPr lang="en-US" smtClean="0"/>
              <a:t>annotated corpora:  training different text classifiers and evaluating classification procedures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4027</TotalTime>
  <Words>838</Words>
  <Application>Microsoft Macintosh PowerPoint</Application>
  <PresentationFormat>On-screen Show (4:3)</PresentationFormat>
  <Paragraphs>97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REACTION Workshop 2011.01.06 Overview Lisbon, PT and Austin, TX</vt:lpstr>
      <vt:lpstr>Agenda</vt:lpstr>
      <vt:lpstr>The Problem...</vt:lpstr>
      <vt:lpstr>Challenges</vt:lpstr>
      <vt:lpstr>Directions</vt:lpstr>
      <vt:lpstr>Partnership</vt:lpstr>
      <vt:lpstr>Students</vt:lpstr>
      <vt:lpstr>Research tasks</vt:lpstr>
      <vt:lpstr>Information Mining</vt:lpstr>
      <vt:lpstr>Information Discovery</vt:lpstr>
      <vt:lpstr>Web Community Sensing</vt:lpstr>
      <vt:lpstr>Tracking Information Flow</vt:lpstr>
      <vt:lpstr>Interaction and Personalization</vt:lpstr>
      <vt:lpstr>Query and Visualization</vt:lpstr>
      <vt:lpstr>Computational Newsroom</vt:lpstr>
      <vt:lpstr>More details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Retrieval, Extraction, and Aggregation Computing Technology for Integrating and Organizing News</dc:title>
  <dc:creator>hp</dc:creator>
  <cp:lastModifiedBy>Mário J. Silva</cp:lastModifiedBy>
  <cp:revision>38</cp:revision>
  <dcterms:created xsi:type="dcterms:W3CDTF">2011-01-09T14:07:01Z</dcterms:created>
  <dcterms:modified xsi:type="dcterms:W3CDTF">2011-01-09T14:07:42Z</dcterms:modified>
</cp:coreProperties>
</file>